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Uma frase: somos inteligência comercial aplicada ao varejo e à indústria.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Quem somos: consultoria de inteligência comercial. Dados de mercado, método próprio e acompanhamento da execução.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Apresentação pessoal: quem sou, minha origem no varejo e como conduzo o trabalho.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etapas, válidas para qualquer serviço: diagnóstico, estruturação, recomendação e acompanhamento.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Nove serviços. Podem ser contratados isolados ou como frente integrada.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Rentabilidade: onde a margem escapa e o que priorizar.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JBP: plano conjunto varejo-indústria, com meta, ativação 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Precificação: preço por papel de categoria, não por regra única.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Árvore mercadológica: a base de tudo. Sem ela, mix e margem não se comparam.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Gestão de custos: quando o fornecedor sobe o custo, quanto comprar do preço antigo — comparando giro, estoque e custo do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Piloto: testar em escala pequena, medir, decidir o rollout.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Dashboards: o painel que o time usa na reunião de segunda.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Painel de mercado: sua rede comparada ao mercado com fontes externas.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Pesquisa de mercado: campo estruturado — preço, sortimento e percepção — virando leitura de posicionamento.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presencial: reforçar a frase, combinar o diagnóstico e deixar o contato na 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image" Target="../media/image-5-10.png"/><Relationship Id="rId11" Type="http://schemas.openxmlformats.org/officeDocument/2006/relationships/image" Target="../media/image-5-11.svg"/><Relationship Id="rId12" Type="http://schemas.openxmlformats.org/officeDocument/2006/relationships/image" Target="../media/image-5-12.png"/><Relationship Id="rId13" Type="http://schemas.openxmlformats.org/officeDocument/2006/relationships/image" Target="../media/image-5-13.svg"/><Relationship Id="rId14" Type="http://schemas.openxmlformats.org/officeDocument/2006/relationships/image" Target="../media/image-5-14.png"/><Relationship Id="rId15" Type="http://schemas.openxmlformats.org/officeDocument/2006/relationships/image" Target="../media/image-5-15.svg"/><Relationship Id="rId16" Type="http://schemas.openxmlformats.org/officeDocument/2006/relationships/image" Target="../media/image-5-16.png"/><Relationship Id="rId17" Type="http://schemas.openxmlformats.org/officeDocument/2006/relationships/image" Target="../media/image-5-17.svg"/><Relationship Id="rId18" Type="http://schemas.openxmlformats.org/officeDocument/2006/relationships/image" Target="../media/image-5-18.png"/><Relationship Id="rId19" Type="http://schemas.openxmlformats.org/officeDocument/2006/relationships/image" Target="../media/image-5-19.sv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49987" y="418981"/>
            <a:ext cx="819031" cy="81903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400" y="3250049"/>
            <a:ext cx="5734689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APRESENTAÇÃO DE SERVIÇOS</a:t>
            </a:r>
            <a:endParaRPr lang="en-US" sz="2175" dirty="0"/>
          </a:p>
        </p:txBody>
      </p:sp>
      <p:sp>
        <p:nvSpPr>
          <p:cNvPr id="5" name="Shape 1"/>
          <p:cNvSpPr/>
          <p:nvPr/>
        </p:nvSpPr>
        <p:spPr>
          <a:xfrm>
            <a:off x="6653510" y="3429535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914400" y="3812976"/>
            <a:ext cx="10595609" cy="2133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583"/>
              </a:lnSpc>
              <a:buNone/>
            </a:pPr>
            <a:r>
              <a:rPr lang="en-US" sz="8250" spc="-181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Inteligência Comercial para o </a:t>
            </a:r>
            <a:pPr algn="l" indent="0" marL="0">
              <a:lnSpc>
                <a:spcPct val="82583"/>
              </a:lnSpc>
              <a:buNone/>
            </a:pPr>
            <a:r>
              <a:rPr lang="en-US" sz="8250" i="1" spc="-181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Varejo e a Indústria.</a:t>
            </a:r>
            <a:endParaRPr lang="en-US" sz="8250" dirty="0"/>
          </a:p>
        </p:txBody>
      </p:sp>
      <p:sp>
        <p:nvSpPr>
          <p:cNvPr id="7" name="Text 3"/>
          <p:cNvSpPr/>
          <p:nvPr/>
        </p:nvSpPr>
        <p:spPr>
          <a:xfrm>
            <a:off x="914400" y="6308467"/>
            <a:ext cx="12363383" cy="5987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667"/>
              </a:lnSpc>
              <a:buNone/>
            </a:pPr>
            <a:r>
              <a:rPr lang="en-US" sz="3450" i="1" dirty="0">
                <a:solidFill>
                  <a:srgbClr val="9AAABB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Mostramos onde há oportunidade, o que ajustar e por onde começar.</a:t>
            </a:r>
            <a:endParaRPr lang="en-US" sz="3450" dirty="0"/>
          </a:p>
        </p:txBody>
      </p:sp>
      <p:sp>
        <p:nvSpPr>
          <p:cNvPr id="8" name="Text 4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396133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QUEM SOMOS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405783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914400" y="1309628"/>
            <a:ext cx="14716124" cy="1612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Lemos o mercado e transformamos em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decisão comercial.</a:t>
            </a:r>
            <a:endParaRPr lang="en-US" sz="5850" dirty="0"/>
          </a:p>
        </p:txBody>
      </p:sp>
      <p:sp>
        <p:nvSpPr>
          <p:cNvPr id="6" name="Text 3"/>
          <p:cNvSpPr/>
          <p:nvPr/>
        </p:nvSpPr>
        <p:spPr>
          <a:xfrm>
            <a:off x="914400" y="3151108"/>
            <a:ext cx="13734927" cy="2095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625"/>
              </a:lnSpc>
              <a:buNone/>
            </a:pPr>
            <a:r>
              <a:rPr lang="en-US" sz="270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VCZ é uma consultoria de Inteligência Comercial para varejo e indústria, alimentar e não alimentar. Trabalhamos dentro dos seus dados, internos e de mercado, com leitura por região e por loja, para dar clareza às decisões de preço, mix, custo e margem, e sustentar o crescimento com rentabilidade.</a:t>
            </a:r>
            <a:endParaRPr lang="en-US" sz="2700" dirty="0"/>
          </a:p>
        </p:txBody>
      </p:sp>
      <p:sp>
        <p:nvSpPr>
          <p:cNvPr id="7" name="Shape 4"/>
          <p:cNvSpPr/>
          <p:nvPr/>
        </p:nvSpPr>
        <p:spPr>
          <a:xfrm>
            <a:off x="914400" y="5683032"/>
            <a:ext cx="5079920" cy="3689568"/>
          </a:xfrm>
          <a:prstGeom prst="roundRect">
            <a:avLst>
              <a:gd name="adj" fmla="val 3614"/>
            </a:avLst>
          </a:prstGeom>
          <a:gradFill rotWithShape="1">
            <a:gsLst>
              <a:gs pos="0">
                <a:srgbClr val="16304B">
                  <a:alpha val="100000"/>
                </a:srgbClr>
              </a:gs>
              <a:gs pos="60000">
                <a:srgbClr val="162B40">
                  <a:alpha val="100000"/>
                </a:srgbClr>
              </a:gs>
              <a:gs pos="100000">
                <a:srgbClr val="112236">
                  <a:alpha val="100000"/>
                </a:srgbClr>
              </a:gs>
            </a:gsLst>
            <a:lin ang="3600000" scaled="0"/>
          </a:gradFill>
          <a:ln w="11430">
            <a:solidFill>
              <a:srgbClr val="B7A073">
                <a:alpha val="27000"/>
              </a:srgbClr>
            </a:solidFill>
            <a:prstDash val="solid"/>
          </a:ln>
          <a:effectLst>
            <a:outerShdw sx="100000" sy="100000" kx="0" ky="0" algn="bl" rotWithShape="0" blurRad="1047750" dist="476250" dir="5400000">
              <a:srgbClr val="000000">
                <a:alpha val="8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249620" y="5999143"/>
            <a:ext cx="4850427" cy="7808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Dados</a:t>
            </a:r>
            <a:endParaRPr lang="en-US" sz="3900" dirty="0"/>
          </a:p>
        </p:txBody>
      </p:sp>
      <p:sp>
        <p:nvSpPr>
          <p:cNvPr id="9" name="Text 6"/>
          <p:cNvSpPr/>
          <p:nvPr/>
        </p:nvSpPr>
        <p:spPr>
          <a:xfrm>
            <a:off x="1249620" y="6875144"/>
            <a:ext cx="4541764" cy="2181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889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Consolidamos a informação que já existe, interna e de mercado, em uma leitura visual única: o dado deixa de ser planilha e vira decisão.</a:t>
            </a:r>
            <a:endParaRPr lang="en-US" sz="2250" dirty="0"/>
          </a:p>
        </p:txBody>
      </p:sp>
      <p:sp>
        <p:nvSpPr>
          <p:cNvPr id="10" name="Shape 7"/>
          <p:cNvSpPr/>
          <p:nvPr/>
        </p:nvSpPr>
        <p:spPr>
          <a:xfrm>
            <a:off x="6603861" y="5683032"/>
            <a:ext cx="5080099" cy="3689568"/>
          </a:xfrm>
          <a:prstGeom prst="roundRect">
            <a:avLst>
              <a:gd name="adj" fmla="val 3614"/>
            </a:avLst>
          </a:prstGeom>
          <a:gradFill rotWithShape="1">
            <a:gsLst>
              <a:gs pos="0">
                <a:srgbClr val="16304B">
                  <a:alpha val="100000"/>
                </a:srgbClr>
              </a:gs>
              <a:gs pos="60000">
                <a:srgbClr val="162B40">
                  <a:alpha val="100000"/>
                </a:srgbClr>
              </a:gs>
              <a:gs pos="100000">
                <a:srgbClr val="112236">
                  <a:alpha val="100000"/>
                </a:srgbClr>
              </a:gs>
            </a:gsLst>
            <a:lin ang="3600000" scaled="0"/>
          </a:gradFill>
          <a:ln w="11430">
            <a:solidFill>
              <a:srgbClr val="B7A073">
                <a:alpha val="27000"/>
              </a:srgbClr>
            </a:solidFill>
            <a:prstDash val="solid"/>
          </a:ln>
          <a:effectLst>
            <a:outerShdw sx="100000" sy="100000" kx="0" ky="0" algn="bl" rotWithShape="0" blurRad="1047750" dist="476250" dir="5400000">
              <a:srgbClr val="000000">
                <a:alpha val="8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939081" y="5999143"/>
            <a:ext cx="4850624" cy="7808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Método</a:t>
            </a:r>
            <a:endParaRPr lang="en-US" sz="3900" dirty="0"/>
          </a:p>
        </p:txBody>
      </p:sp>
      <p:sp>
        <p:nvSpPr>
          <p:cNvPr id="12" name="Text 9"/>
          <p:cNvSpPr/>
          <p:nvPr/>
        </p:nvSpPr>
        <p:spPr>
          <a:xfrm>
            <a:off x="6939081" y="6875144"/>
            <a:ext cx="4541948" cy="175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889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Organizamos a informação e definimos o critério de leitura, comparável entre categorias, lojas e períodos.</a:t>
            </a:r>
            <a:endParaRPr lang="en-US" sz="2250" dirty="0"/>
          </a:p>
        </p:txBody>
      </p:sp>
      <p:sp>
        <p:nvSpPr>
          <p:cNvPr id="13" name="Shape 10"/>
          <p:cNvSpPr/>
          <p:nvPr/>
        </p:nvSpPr>
        <p:spPr>
          <a:xfrm>
            <a:off x="12293500" y="5683032"/>
            <a:ext cx="5079920" cy="3689568"/>
          </a:xfrm>
          <a:prstGeom prst="roundRect">
            <a:avLst>
              <a:gd name="adj" fmla="val 3614"/>
            </a:avLst>
          </a:prstGeom>
          <a:gradFill rotWithShape="1">
            <a:gsLst>
              <a:gs pos="0">
                <a:srgbClr val="16304B">
                  <a:alpha val="100000"/>
                </a:srgbClr>
              </a:gs>
              <a:gs pos="60000">
                <a:srgbClr val="162B40">
                  <a:alpha val="100000"/>
                </a:srgbClr>
              </a:gs>
              <a:gs pos="100000">
                <a:srgbClr val="112236">
                  <a:alpha val="100000"/>
                </a:srgbClr>
              </a:gs>
            </a:gsLst>
            <a:lin ang="3600000" scaled="0"/>
          </a:gradFill>
          <a:ln w="11430">
            <a:solidFill>
              <a:srgbClr val="B7A073">
                <a:alpha val="27000"/>
              </a:srgbClr>
            </a:solidFill>
            <a:prstDash val="solid"/>
          </a:ln>
          <a:effectLst>
            <a:outerShdw sx="100000" sy="100000" kx="0" ky="0" algn="bl" rotWithShape="0" blurRad="1047750" dist="476250" dir="5400000">
              <a:srgbClr val="000000">
                <a:alpha val="8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12628721" y="5999143"/>
            <a:ext cx="4850427" cy="7808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Execução</a:t>
            </a:r>
            <a:endParaRPr lang="en-US" sz="3900" dirty="0"/>
          </a:p>
        </p:txBody>
      </p:sp>
      <p:sp>
        <p:nvSpPr>
          <p:cNvPr id="15" name="Text 12"/>
          <p:cNvSpPr/>
          <p:nvPr/>
        </p:nvSpPr>
        <p:spPr>
          <a:xfrm>
            <a:off x="12628721" y="6875144"/>
            <a:ext cx="4541764" cy="175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889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Entregamos o plano de ação priorizado, medimos o resultado junto com o time e corrigimos a rota.</a:t>
            </a:r>
            <a:endParaRPr lang="en-US" sz="2250" dirty="0"/>
          </a:p>
        </p:txBody>
      </p:sp>
      <p:sp>
        <p:nvSpPr>
          <p:cNvPr id="16" name="Text 13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628484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QUEM CONDUZ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637776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914400" y="1581090"/>
            <a:ext cx="5949136" cy="7138928"/>
          </a:xfrm>
          <a:prstGeom prst="roundRect">
            <a:avLst>
              <a:gd name="adj" fmla="val 3202"/>
            </a:avLst>
          </a:prstGeom>
          <a:ln w="11430">
            <a:solidFill>
              <a:srgbClr val="B7A073">
                <a:alpha val="50000"/>
              </a:srgbClr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164" b="1476"/>
          <a:stretch/>
        </p:blipFill>
        <p:spPr>
          <a:xfrm>
            <a:off x="914400" y="1581090"/>
            <a:ext cx="5949136" cy="71389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7936" y="2149733"/>
            <a:ext cx="10555229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5400" spc="-65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Augusto Luiz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7777936" y="2984123"/>
            <a:ext cx="1055522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28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INTELIGÊNCIA COMERCIAL - PESQUISA DE MERCADO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777936" y="3650813"/>
            <a:ext cx="9830371" cy="21049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6719"/>
              </a:lnSpc>
              <a:buNone/>
            </a:pPr>
            <a:r>
              <a:rPr lang="en-US" sz="2625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Experiência como especialista em inteligência comercial com atuação de grande redes de varejo, como o Grupo Koch. Vivência em indústria com comercial e planejamento de vendas.</a:t>
            </a:r>
            <a:endParaRPr lang="en-US" sz="2625" dirty="0"/>
          </a:p>
        </p:txBody>
      </p:sp>
      <p:sp>
        <p:nvSpPr>
          <p:cNvPr id="10" name="Shape 6"/>
          <p:cNvSpPr/>
          <p:nvPr/>
        </p:nvSpPr>
        <p:spPr>
          <a:xfrm>
            <a:off x="7777936" y="5965210"/>
            <a:ext cx="9595663" cy="11430"/>
          </a:xfrm>
          <a:prstGeom prst="rect">
            <a:avLst/>
          </a:prstGeom>
          <a:solidFill>
            <a:srgbClr val="B7A073">
              <a:alpha val="35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7777936" y="6235600"/>
            <a:ext cx="495181" cy="352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583"/>
              </a:lnSpc>
              <a:buNone/>
            </a:pPr>
            <a:r>
              <a:rPr lang="en-US" sz="1650" spc="231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8406407" y="6167021"/>
            <a:ext cx="7674244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630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Vivência em indústria e varejo alimentar e não alimentar</a:t>
            </a:r>
            <a:endParaRPr lang="en-US" sz="2250" dirty="0"/>
          </a:p>
        </p:txBody>
      </p:sp>
      <p:sp>
        <p:nvSpPr>
          <p:cNvPr id="13" name="Shape 9"/>
          <p:cNvSpPr/>
          <p:nvPr/>
        </p:nvSpPr>
        <p:spPr>
          <a:xfrm>
            <a:off x="7777936" y="6757451"/>
            <a:ext cx="9595663" cy="11430"/>
          </a:xfrm>
          <a:prstGeom prst="rect">
            <a:avLst/>
          </a:prstGeom>
          <a:solidFill>
            <a:srgbClr val="B7A073">
              <a:alpha val="3500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7777936" y="7027842"/>
            <a:ext cx="495181" cy="352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583"/>
              </a:lnSpc>
              <a:buNone/>
            </a:pPr>
            <a:r>
              <a:rPr lang="en-US" sz="1650" spc="231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8406407" y="6959262"/>
            <a:ext cx="753162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630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Precificação, performance, margem, sortimento e JBP</a:t>
            </a:r>
            <a:endParaRPr lang="en-US" sz="2250" dirty="0"/>
          </a:p>
        </p:txBody>
      </p:sp>
      <p:sp>
        <p:nvSpPr>
          <p:cNvPr id="16" name="Shape 12"/>
          <p:cNvSpPr/>
          <p:nvPr/>
        </p:nvSpPr>
        <p:spPr>
          <a:xfrm>
            <a:off x="7777936" y="7549693"/>
            <a:ext cx="9595663" cy="11430"/>
          </a:xfrm>
          <a:prstGeom prst="rect">
            <a:avLst/>
          </a:prstGeom>
          <a:solidFill>
            <a:srgbClr val="B7A073">
              <a:alpha val="35000"/>
            </a:srgbClr>
          </a:solidFill>
          <a:ln/>
        </p:spPr>
      </p:sp>
      <p:sp>
        <p:nvSpPr>
          <p:cNvPr id="17" name="Text 13"/>
          <p:cNvSpPr/>
          <p:nvPr/>
        </p:nvSpPr>
        <p:spPr>
          <a:xfrm>
            <a:off x="7777936" y="7820084"/>
            <a:ext cx="495181" cy="352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583"/>
              </a:lnSpc>
              <a:buNone/>
            </a:pPr>
            <a:r>
              <a:rPr lang="en-US" sz="1650" spc="231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650" dirty="0"/>
          </a:p>
        </p:txBody>
      </p:sp>
      <p:sp>
        <p:nvSpPr>
          <p:cNvPr id="18" name="Text 14"/>
          <p:cNvSpPr/>
          <p:nvPr/>
        </p:nvSpPr>
        <p:spPr>
          <a:xfrm>
            <a:off x="8406407" y="7751504"/>
            <a:ext cx="6808672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630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Leitura de dados internos e de fontes de mercado</a:t>
            </a:r>
            <a:endParaRPr lang="en-US" sz="2250" dirty="0"/>
          </a:p>
        </p:txBody>
      </p:sp>
      <p:sp>
        <p:nvSpPr>
          <p:cNvPr id="19" name="Text 15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3823249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COMO TRABALHAMOS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4797742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914400" y="1309628"/>
            <a:ext cx="18105119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Um método,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quatro etapas</a:t>
            </a:r>
            <a:endParaRPr lang="en-US" sz="5850" dirty="0"/>
          </a:p>
        </p:txBody>
      </p:sp>
      <p:sp>
        <p:nvSpPr>
          <p:cNvPr id="6" name="Shape 3"/>
          <p:cNvSpPr/>
          <p:nvPr/>
        </p:nvSpPr>
        <p:spPr>
          <a:xfrm>
            <a:off x="914400" y="4097476"/>
            <a:ext cx="571500" cy="57150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876300" y="4097476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752540" y="4059436"/>
            <a:ext cx="7669529" cy="562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Diagnóstico</a:t>
            </a:r>
            <a:endParaRPr lang="en-US" sz="3900" dirty="0"/>
          </a:p>
        </p:txBody>
      </p:sp>
      <p:sp>
        <p:nvSpPr>
          <p:cNvPr id="9" name="Text 6"/>
          <p:cNvSpPr/>
          <p:nvPr/>
        </p:nvSpPr>
        <p:spPr>
          <a:xfrm>
            <a:off x="1752540" y="4679513"/>
            <a:ext cx="7181468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Entendemos o negócio, a operação e os dados disponíveis.</a:t>
            </a:r>
            <a:endParaRPr lang="en-US" sz="2250" dirty="0"/>
          </a:p>
        </p:txBody>
      </p:sp>
      <p:sp>
        <p:nvSpPr>
          <p:cNvPr id="10" name="Shape 7"/>
          <p:cNvSpPr/>
          <p:nvPr/>
        </p:nvSpPr>
        <p:spPr>
          <a:xfrm>
            <a:off x="9562980" y="4097476"/>
            <a:ext cx="571500" cy="57150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9524880" y="4097476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401121" y="4059436"/>
            <a:ext cx="7669726" cy="562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Estruturação</a:t>
            </a:r>
            <a:endParaRPr lang="en-US" sz="3900" dirty="0"/>
          </a:p>
        </p:txBody>
      </p:sp>
      <p:sp>
        <p:nvSpPr>
          <p:cNvPr id="13" name="Text 10"/>
          <p:cNvSpPr/>
          <p:nvPr/>
        </p:nvSpPr>
        <p:spPr>
          <a:xfrm>
            <a:off x="10401121" y="4679513"/>
            <a:ext cx="7181652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Organizamos a informação e definimos o critério de leitura.</a:t>
            </a:r>
            <a:endParaRPr lang="en-US" sz="2250" dirty="0"/>
          </a:p>
        </p:txBody>
      </p:sp>
      <p:sp>
        <p:nvSpPr>
          <p:cNvPr id="14" name="Shape 11"/>
          <p:cNvSpPr/>
          <p:nvPr/>
        </p:nvSpPr>
        <p:spPr>
          <a:xfrm>
            <a:off x="914400" y="6058614"/>
            <a:ext cx="571500" cy="57150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876300" y="6058614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752540" y="6020574"/>
            <a:ext cx="7669529" cy="562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Recomendação</a:t>
            </a:r>
            <a:endParaRPr lang="en-US" sz="3900" dirty="0"/>
          </a:p>
        </p:txBody>
      </p:sp>
      <p:sp>
        <p:nvSpPr>
          <p:cNvPr id="17" name="Text 14"/>
          <p:cNvSpPr/>
          <p:nvPr/>
        </p:nvSpPr>
        <p:spPr>
          <a:xfrm>
            <a:off x="1752540" y="6640651"/>
            <a:ext cx="7181468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Entregamos o plano de ação, priorizado por impacto no resultado.</a:t>
            </a:r>
            <a:endParaRPr lang="en-US" sz="2250" dirty="0"/>
          </a:p>
        </p:txBody>
      </p:sp>
      <p:sp>
        <p:nvSpPr>
          <p:cNvPr id="18" name="Shape 15"/>
          <p:cNvSpPr/>
          <p:nvPr/>
        </p:nvSpPr>
        <p:spPr>
          <a:xfrm>
            <a:off x="9562980" y="6058614"/>
            <a:ext cx="571500" cy="57150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9524880" y="6058614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0401121" y="6020574"/>
            <a:ext cx="7669726" cy="562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9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Acompanhamento</a:t>
            </a:r>
            <a:endParaRPr lang="en-US" sz="3900" dirty="0"/>
          </a:p>
        </p:txBody>
      </p:sp>
      <p:sp>
        <p:nvSpPr>
          <p:cNvPr id="21" name="Text 18"/>
          <p:cNvSpPr/>
          <p:nvPr/>
        </p:nvSpPr>
        <p:spPr>
          <a:xfrm>
            <a:off x="10401121" y="6640651"/>
            <a:ext cx="7181652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Medimos o resultado junto com o time e corrigimos a rota.</a:t>
            </a:r>
            <a:endParaRPr lang="en-US" sz="2250" dirty="0"/>
          </a:p>
        </p:txBody>
      </p:sp>
      <p:sp>
        <p:nvSpPr>
          <p:cNvPr id="22" name="Text 19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1932146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SERVIÇOS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2941796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914400" y="1309628"/>
            <a:ext cx="18105119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Serviços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oferecidos</a:t>
            </a:r>
            <a:endParaRPr lang="en-US" sz="5850" dirty="0"/>
          </a:p>
        </p:txBody>
      </p:sp>
      <p:sp>
        <p:nvSpPr>
          <p:cNvPr id="6" name="Shape 3"/>
          <p:cNvSpPr/>
          <p:nvPr/>
        </p:nvSpPr>
        <p:spPr>
          <a:xfrm>
            <a:off x="914400" y="2401729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25830" y="2413159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8" name="Shape 5"/>
          <p:cNvSpPr/>
          <p:nvPr/>
        </p:nvSpPr>
        <p:spPr>
          <a:xfrm>
            <a:off x="1211580" y="2660690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7661" y="2736770"/>
            <a:ext cx="380940" cy="3809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92983" y="2470309"/>
            <a:ext cx="645735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01</a:t>
            </a:r>
            <a:endParaRPr lang="en-US" sz="6150" dirty="0"/>
          </a:p>
        </p:txBody>
      </p:sp>
      <p:sp>
        <p:nvSpPr>
          <p:cNvPr id="11" name="Text 7"/>
          <p:cNvSpPr/>
          <p:nvPr/>
        </p:nvSpPr>
        <p:spPr>
          <a:xfrm>
            <a:off x="1211580" y="3346311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Análise de rentabilidade</a:t>
            </a:r>
            <a:endParaRPr lang="en-US" sz="2850" dirty="0"/>
          </a:p>
        </p:txBody>
      </p:sp>
      <p:sp>
        <p:nvSpPr>
          <p:cNvPr id="12" name="Shape 8"/>
          <p:cNvSpPr/>
          <p:nvPr/>
        </p:nvSpPr>
        <p:spPr>
          <a:xfrm>
            <a:off x="6540460" y="2401729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551890" y="2413159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14" name="Shape 10"/>
          <p:cNvSpPr/>
          <p:nvPr/>
        </p:nvSpPr>
        <p:spPr>
          <a:xfrm>
            <a:off x="6837640" y="2660690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721" y="2736770"/>
            <a:ext cx="380940" cy="3809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862964" y="2470309"/>
            <a:ext cx="701814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02</a:t>
            </a:r>
            <a:endParaRPr lang="en-US" sz="6150" dirty="0"/>
          </a:p>
        </p:txBody>
      </p:sp>
      <p:sp>
        <p:nvSpPr>
          <p:cNvPr id="17" name="Text 12"/>
          <p:cNvSpPr/>
          <p:nvPr/>
        </p:nvSpPr>
        <p:spPr>
          <a:xfrm>
            <a:off x="6837640" y="3334881"/>
            <a:ext cx="598408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JBP</a:t>
            </a:r>
            <a:endParaRPr lang="en-US" sz="2850" dirty="0"/>
          </a:p>
        </p:txBody>
      </p:sp>
      <p:sp>
        <p:nvSpPr>
          <p:cNvPr id="18" name="Text 13"/>
          <p:cNvSpPr/>
          <p:nvPr/>
        </p:nvSpPr>
        <p:spPr>
          <a:xfrm>
            <a:off x="6837640" y="3834943"/>
            <a:ext cx="5073991" cy="2441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250"/>
              </a:lnSpc>
              <a:buNone/>
            </a:pPr>
            <a:r>
              <a:rPr lang="en-US" sz="1425" spc="14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JOINT BUSINESS PLAN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2166520" y="2401729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2177950" y="2413159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21" name="Shape 16"/>
          <p:cNvSpPr/>
          <p:nvPr/>
        </p:nvSpPr>
        <p:spPr>
          <a:xfrm>
            <a:off x="12463700" y="2660690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39781" y="2736770"/>
            <a:ext cx="380940" cy="3809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6505276" y="2470309"/>
            <a:ext cx="685562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03</a:t>
            </a:r>
            <a:endParaRPr lang="en-US" sz="6150" dirty="0"/>
          </a:p>
        </p:txBody>
      </p:sp>
      <p:sp>
        <p:nvSpPr>
          <p:cNvPr id="24" name="Text 18"/>
          <p:cNvSpPr/>
          <p:nvPr/>
        </p:nvSpPr>
        <p:spPr>
          <a:xfrm>
            <a:off x="12463700" y="3346311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Precificação</a:t>
            </a:r>
            <a:endParaRPr lang="en-US" sz="2850" dirty="0"/>
          </a:p>
        </p:txBody>
      </p:sp>
      <p:sp>
        <p:nvSpPr>
          <p:cNvPr id="25" name="Shape 19"/>
          <p:cNvSpPr/>
          <p:nvPr/>
        </p:nvSpPr>
        <p:spPr>
          <a:xfrm>
            <a:off x="914400" y="4566642"/>
            <a:ext cx="5207079" cy="1635204"/>
          </a:xfrm>
          <a:prstGeom prst="roundRect">
            <a:avLst>
              <a:gd name="adj" fmla="val 10485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25830" y="4578072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27" name="Shape 21"/>
          <p:cNvSpPr/>
          <p:nvPr/>
        </p:nvSpPr>
        <p:spPr>
          <a:xfrm>
            <a:off x="1211580" y="4825603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7661" y="4901684"/>
            <a:ext cx="380940" cy="38094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89934" y="4635222"/>
            <a:ext cx="748784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04</a:t>
            </a:r>
            <a:endParaRPr lang="en-US" sz="6150" dirty="0"/>
          </a:p>
        </p:txBody>
      </p:sp>
      <p:sp>
        <p:nvSpPr>
          <p:cNvPr id="30" name="Text 23"/>
          <p:cNvSpPr/>
          <p:nvPr/>
        </p:nvSpPr>
        <p:spPr>
          <a:xfrm>
            <a:off x="1211580" y="5511224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Estrutura mercadológica</a:t>
            </a:r>
            <a:endParaRPr lang="en-US" sz="2850" dirty="0"/>
          </a:p>
        </p:txBody>
      </p:sp>
      <p:sp>
        <p:nvSpPr>
          <p:cNvPr id="31" name="Shape 24"/>
          <p:cNvSpPr/>
          <p:nvPr/>
        </p:nvSpPr>
        <p:spPr>
          <a:xfrm>
            <a:off x="6540460" y="4566642"/>
            <a:ext cx="5207079" cy="1635204"/>
          </a:xfrm>
          <a:prstGeom prst="roundRect">
            <a:avLst>
              <a:gd name="adj" fmla="val 10485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551890" y="4578072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33" name="Shape 26"/>
          <p:cNvSpPr/>
          <p:nvPr/>
        </p:nvSpPr>
        <p:spPr>
          <a:xfrm>
            <a:off x="6837640" y="4825603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13721" y="4901684"/>
            <a:ext cx="380940" cy="38094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10854392" y="4635222"/>
            <a:ext cx="710386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05</a:t>
            </a:r>
            <a:endParaRPr lang="en-US" sz="6150" dirty="0"/>
          </a:p>
        </p:txBody>
      </p:sp>
      <p:sp>
        <p:nvSpPr>
          <p:cNvPr id="36" name="Text 28"/>
          <p:cNvSpPr/>
          <p:nvPr/>
        </p:nvSpPr>
        <p:spPr>
          <a:xfrm>
            <a:off x="6837640" y="5511224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Planejamento de compra</a:t>
            </a:r>
            <a:endParaRPr lang="en-US" sz="2850" dirty="0"/>
          </a:p>
        </p:txBody>
      </p:sp>
      <p:sp>
        <p:nvSpPr>
          <p:cNvPr id="37" name="Shape 29"/>
          <p:cNvSpPr/>
          <p:nvPr/>
        </p:nvSpPr>
        <p:spPr>
          <a:xfrm>
            <a:off x="12166520" y="4566642"/>
            <a:ext cx="5207079" cy="1635204"/>
          </a:xfrm>
          <a:prstGeom prst="roundRect">
            <a:avLst>
              <a:gd name="adj" fmla="val 10485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38" name="Shape 30"/>
          <p:cNvSpPr/>
          <p:nvPr/>
        </p:nvSpPr>
        <p:spPr>
          <a:xfrm>
            <a:off x="12177950" y="4578072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39" name="Shape 31"/>
          <p:cNvSpPr/>
          <p:nvPr/>
        </p:nvSpPr>
        <p:spPr>
          <a:xfrm>
            <a:off x="12463700" y="4825603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539781" y="4901684"/>
            <a:ext cx="380940" cy="380940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16444375" y="4635222"/>
            <a:ext cx="746462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06</a:t>
            </a:r>
            <a:endParaRPr lang="en-US" sz="6150" dirty="0"/>
          </a:p>
        </p:txBody>
      </p:sp>
      <p:sp>
        <p:nvSpPr>
          <p:cNvPr id="42" name="Text 33"/>
          <p:cNvSpPr/>
          <p:nvPr/>
        </p:nvSpPr>
        <p:spPr>
          <a:xfrm>
            <a:off x="12463700" y="5511224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Projeto piloto</a:t>
            </a:r>
            <a:endParaRPr lang="en-US" sz="2850" dirty="0"/>
          </a:p>
        </p:txBody>
      </p:sp>
      <p:sp>
        <p:nvSpPr>
          <p:cNvPr id="43" name="Shape 34"/>
          <p:cNvSpPr/>
          <p:nvPr/>
        </p:nvSpPr>
        <p:spPr>
          <a:xfrm>
            <a:off x="914400" y="6449377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44" name="Shape 35"/>
          <p:cNvSpPr/>
          <p:nvPr/>
        </p:nvSpPr>
        <p:spPr>
          <a:xfrm>
            <a:off x="925830" y="6460807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45" name="Shape 36"/>
          <p:cNvSpPr/>
          <p:nvPr/>
        </p:nvSpPr>
        <p:spPr>
          <a:xfrm>
            <a:off x="1211580" y="6708338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46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87661" y="6784419"/>
            <a:ext cx="380940" cy="380940"/>
          </a:xfrm>
          <a:prstGeom prst="rect">
            <a:avLst/>
          </a:prstGeom>
        </p:spPr>
      </p:pic>
      <p:sp>
        <p:nvSpPr>
          <p:cNvPr id="47" name="Text 37"/>
          <p:cNvSpPr/>
          <p:nvPr/>
        </p:nvSpPr>
        <p:spPr>
          <a:xfrm>
            <a:off x="5218152" y="6517957"/>
            <a:ext cx="720566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07</a:t>
            </a:r>
            <a:endParaRPr lang="en-US" sz="6150" dirty="0"/>
          </a:p>
        </p:txBody>
      </p:sp>
      <p:sp>
        <p:nvSpPr>
          <p:cNvPr id="48" name="Text 38"/>
          <p:cNvSpPr/>
          <p:nvPr/>
        </p:nvSpPr>
        <p:spPr>
          <a:xfrm>
            <a:off x="1211580" y="7382530"/>
            <a:ext cx="1857851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BI Gerencial</a:t>
            </a:r>
            <a:endParaRPr lang="en-US" sz="2850" dirty="0"/>
          </a:p>
        </p:txBody>
      </p:sp>
      <p:sp>
        <p:nvSpPr>
          <p:cNvPr id="49" name="Text 39"/>
          <p:cNvSpPr/>
          <p:nvPr/>
        </p:nvSpPr>
        <p:spPr>
          <a:xfrm>
            <a:off x="1211580" y="7882592"/>
            <a:ext cx="5073991" cy="2441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250"/>
              </a:lnSpc>
              <a:buNone/>
            </a:pPr>
            <a:r>
              <a:rPr lang="en-US" sz="1425" spc="14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BUSINESS INTELLIGENCE</a:t>
            </a:r>
            <a:endParaRPr lang="en-US" sz="1425" dirty="0"/>
          </a:p>
        </p:txBody>
      </p:sp>
      <p:sp>
        <p:nvSpPr>
          <p:cNvPr id="50" name="Shape 40"/>
          <p:cNvSpPr/>
          <p:nvPr/>
        </p:nvSpPr>
        <p:spPr>
          <a:xfrm>
            <a:off x="6540460" y="6449377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51" name="Shape 41"/>
          <p:cNvSpPr/>
          <p:nvPr/>
        </p:nvSpPr>
        <p:spPr>
          <a:xfrm>
            <a:off x="6551890" y="6460807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52" name="Shape 42"/>
          <p:cNvSpPr/>
          <p:nvPr/>
        </p:nvSpPr>
        <p:spPr>
          <a:xfrm>
            <a:off x="6837640" y="6708338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53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913721" y="6784419"/>
            <a:ext cx="380940" cy="380940"/>
          </a:xfrm>
          <a:prstGeom prst="rect">
            <a:avLst/>
          </a:prstGeom>
        </p:spPr>
      </p:pic>
      <p:sp>
        <p:nvSpPr>
          <p:cNvPr id="54" name="Text 43"/>
          <p:cNvSpPr/>
          <p:nvPr/>
        </p:nvSpPr>
        <p:spPr>
          <a:xfrm>
            <a:off x="10802778" y="6517957"/>
            <a:ext cx="762000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08</a:t>
            </a:r>
            <a:endParaRPr lang="en-US" sz="6150" dirty="0"/>
          </a:p>
        </p:txBody>
      </p:sp>
      <p:sp>
        <p:nvSpPr>
          <p:cNvPr id="55" name="Text 44"/>
          <p:cNvSpPr/>
          <p:nvPr/>
        </p:nvSpPr>
        <p:spPr>
          <a:xfrm>
            <a:off x="6837640" y="7382530"/>
            <a:ext cx="2665458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Painel de mercado</a:t>
            </a:r>
            <a:endParaRPr lang="en-US" sz="2850" dirty="0"/>
          </a:p>
        </p:txBody>
      </p:sp>
      <p:sp>
        <p:nvSpPr>
          <p:cNvPr id="56" name="Text 45"/>
          <p:cNvSpPr/>
          <p:nvPr/>
        </p:nvSpPr>
        <p:spPr>
          <a:xfrm>
            <a:off x="6837640" y="7882592"/>
            <a:ext cx="5073991" cy="2441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250"/>
              </a:lnSpc>
              <a:buNone/>
            </a:pPr>
            <a:r>
              <a:rPr lang="en-US" sz="1425" spc="14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NIELSEN, SCANNTECH, GFK</a:t>
            </a:r>
            <a:endParaRPr lang="en-US" sz="1425" dirty="0"/>
          </a:p>
        </p:txBody>
      </p:sp>
      <p:sp>
        <p:nvSpPr>
          <p:cNvPr id="57" name="Shape 46"/>
          <p:cNvSpPr/>
          <p:nvPr/>
        </p:nvSpPr>
        <p:spPr>
          <a:xfrm>
            <a:off x="12166520" y="6449377"/>
            <a:ext cx="5207079" cy="1917382"/>
          </a:xfrm>
          <a:prstGeom prst="roundRect">
            <a:avLst>
              <a:gd name="adj" fmla="val 8942"/>
            </a:avLst>
          </a:prstGeom>
          <a:gradFill rotWithShape="1">
            <a:gsLst>
              <a:gs pos="0">
                <a:srgbClr val="162B40">
                  <a:alpha val="86000"/>
                </a:srgbClr>
              </a:gs>
              <a:gs pos="100000">
                <a:srgbClr val="0D1B2A">
                  <a:alpha val="42000"/>
                </a:srgbClr>
              </a:gs>
            </a:gsLst>
            <a:lin ang="3720000" scaled="0"/>
          </a:gradFill>
          <a:ln w="11430">
            <a:solidFill>
              <a:srgbClr val="B7A073">
                <a:alpha val="34000"/>
              </a:srgbClr>
            </a:solidFill>
            <a:prstDash val="solid"/>
          </a:ln>
          <a:effectLst>
            <a:outerShdw sx="100000" sy="100000" kx="0" ky="0" algn="bl" rotWithShape="0" blurRad="285750" dist="95250" dir="5400000">
              <a:srgbClr val="050C14">
                <a:alpha val="35000"/>
              </a:srgbClr>
            </a:outerShdw>
          </a:effectLst>
        </p:spPr>
      </p:sp>
      <p:sp>
        <p:nvSpPr>
          <p:cNvPr id="58" name="Shape 47"/>
          <p:cNvSpPr/>
          <p:nvPr/>
        </p:nvSpPr>
        <p:spPr>
          <a:xfrm>
            <a:off x="12177950" y="6460807"/>
            <a:ext cx="914400" cy="28575"/>
          </a:xfrm>
          <a:prstGeom prst="rect">
            <a:avLst/>
          </a:prstGeom>
          <a:gradFill rotWithShape="1">
            <a:gsLst>
              <a:gs pos="0">
                <a:srgbClr val="E2AC4C">
                  <a:alpha val="100000"/>
                </a:srgbClr>
              </a:gs>
              <a:gs pos="100000">
                <a:srgbClr val="E2AC4C">
                  <a:alpha val="0"/>
                </a:srgbClr>
              </a:gs>
            </a:gsLst>
            <a:lin ang="0" scaled="0"/>
          </a:gradFill>
          <a:ln/>
        </p:spPr>
      </p:sp>
      <p:sp>
        <p:nvSpPr>
          <p:cNvPr id="59" name="Shape 48"/>
          <p:cNvSpPr/>
          <p:nvPr/>
        </p:nvSpPr>
        <p:spPr>
          <a:xfrm>
            <a:off x="12463700" y="6708338"/>
            <a:ext cx="533281" cy="533281"/>
          </a:xfrm>
          <a:prstGeom prst="ellipse">
            <a:avLst/>
          </a:prstGeom>
          <a:solidFill>
            <a:srgbClr val="C8922A">
              <a:alpha val="13000"/>
            </a:srgbClr>
          </a:solidFill>
          <a:ln/>
        </p:spPr>
      </p:sp>
      <p:pic>
        <p:nvPicPr>
          <p:cNvPr id="60" name="Image 9" descr="preencoded.png">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539781" y="6784419"/>
            <a:ext cx="380940" cy="380940"/>
          </a:xfrm>
          <a:prstGeom prst="rect">
            <a:avLst/>
          </a:prstGeom>
        </p:spPr>
      </p:pic>
      <p:sp>
        <p:nvSpPr>
          <p:cNvPr id="61" name="Text 49"/>
          <p:cNvSpPr/>
          <p:nvPr/>
        </p:nvSpPr>
        <p:spPr>
          <a:xfrm>
            <a:off x="16444375" y="6517957"/>
            <a:ext cx="746462" cy="819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2329"/>
              </a:lnSpc>
              <a:buNone/>
            </a:pPr>
            <a:r>
              <a:rPr lang="en-US" sz="6150" i="1" dirty="0">
                <a:solidFill>
                  <a:srgbClr val="C8922A">
                    <a:alpha val="20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09</a:t>
            </a:r>
            <a:endParaRPr lang="en-US" sz="6150" dirty="0"/>
          </a:p>
        </p:txBody>
      </p:sp>
      <p:sp>
        <p:nvSpPr>
          <p:cNvPr id="62" name="Text 50"/>
          <p:cNvSpPr/>
          <p:nvPr/>
        </p:nvSpPr>
        <p:spPr>
          <a:xfrm>
            <a:off x="12463700" y="7393959"/>
            <a:ext cx="5073991" cy="4506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5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Pesquisa de mercado</a:t>
            </a:r>
            <a:endParaRPr lang="en-US" sz="2850" dirty="0"/>
          </a:p>
        </p:txBody>
      </p:sp>
      <p:sp>
        <p:nvSpPr>
          <p:cNvPr id="63" name="Text 51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01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Análise de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rentabilidade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Estudo de margem por categoria e SKU: preço desalinhado, custo não repassado e verba desproporcional, com prioridade de correção.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Onde a margem se perde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Categoria e SKU com preço desalinhado, custo não repassado ou verba que não acompanhou.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Preço e competitividade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 o preço praticado sustenta a margem frente ao mercado, e onde há barganha com a indústria.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 que acompanhar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Categorias e produtos a monitorar, priorizados por impacto no resultado.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02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JBP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Joint Business Plan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Parceria com fornecedores estratégicos: metas de venda e rentabilidade acordadas para crescimento sustentável.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Metas acordadas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Histórico reconstruído e projeção de crescimento acordada entre as partes.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Plano de ativação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Sortimento, preço, espaço e promoção com responsável e prazo.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Report no ano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Acompanhamento periódico do combinado, com correção de rota.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03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Precificação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Estratégia de precificação, competitividade por região e sensibilidade de preços, com simulador de preço e rentabilidade.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Estratégia de precificação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Papel de cada categoria no preço: item de imagem, de destino e de margem.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Preços e competitividade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Posicionamento frente ao mercado, por praça e por concorrente.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Simulador de preço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Efeito em volume, margem e rentabilidade antes de mexer no preço.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04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Estrutura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mercadológica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Análise de sortimento e rentabilidade, papel da categoria e do produto, curva ABC, revisão de mix e da estrutura de categorias.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Árvore mercadológica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Setor, categoria, subcategoria e segmento revisados de ponta a ponta.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Curva ABC e papel do produto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que sustenta a categoria, o que canibaliza e o que pode sair.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Revisão de mix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Espaços de marca, tamanho e faixa de preço ainda não cobertos.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347615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05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723858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752558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Planejamento de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compra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749468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011287"/>
            <a:ext cx="7800282" cy="1980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Compra assertiva: giro dentro do prazo de pagamento, sem financiar estoque com capital próprio, e quanto antecipar de compra no custo atual diante de um reajuste anunciado.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Antecipação de aumento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Quanto comprar no custo antigo antes da nova tabela entrar em vigor.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Giro e estoque atual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recomendação nasce da cobertura real de cada item, não do desconto oferecido.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Valorização do dinheiro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 ganho na compra comparado ao custo de capital e de armazenagem do período.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347615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06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723858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752558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Projeto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piloto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749468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011287"/>
            <a:ext cx="7800282" cy="1980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Proposta do que testar e como: lojas teste e espelho, indicadores definidos, acompanhamento do projeto, leitura do que funcionou, correções e sugestão de replicar nas demais lojas.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Desenho do piloto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Hipótese, escopo, período e indicadores definidos antes de começar.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Lojas teste e espelho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Indicamos onde testar e contra quais lojas comparar o resultado.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Sugestão de replicar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Acompanhamento periódico e sugestão de replicar nas demais lojas.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07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BI Gerencial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Painéis sob medida, do gerencial ao SKU, com visão por região, bandeira, canal e loja, atualizados sem retrabalho.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93786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93786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899826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Indicadores que o time usa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441501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Poucos KPIs, bem definidos, ligados à decisão de cada área.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70630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70630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66826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Rotina automatizada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520993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Atualização recorrente, sem retrabalho manual de relatório.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47473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47473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436697"/>
            <a:ext cx="7378779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Leitura por recorte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978372"/>
            <a:ext cx="7378779" cy="4610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Categoria, loja, região e fornecedor no mesmo painel.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189809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08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274338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303038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Painel de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mercado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299948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5561766"/>
            <a:ext cx="7800282" cy="1980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Painel construído com os dados que você já possui (Nielsen, Scanntech, GFK): sua performance frente à concorrência e mais força na negociação com o fornecedor.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14400" y="7827942"/>
            <a:ext cx="1696283" cy="575072"/>
          </a:xfrm>
          <a:prstGeom prst="roundRect">
            <a:avLst>
              <a:gd name="adj" fmla="val 50000"/>
            </a:avLst>
          </a:prstGeom>
          <a:solidFill>
            <a:srgbClr val="B7A073">
              <a:alpha val="8000"/>
            </a:srgbClr>
          </a:solidFill>
          <a:ln w="11430">
            <a:solidFill>
              <a:srgbClr val="B7A073">
                <a:alpha val="40000"/>
              </a:srgbClr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1154430" y="7944147"/>
            <a:ext cx="1292423" cy="3807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288" kern="0" dirty="0">
                <a:solidFill>
                  <a:srgbClr val="B7A07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NIELSEN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2743914" y="7827942"/>
            <a:ext cx="2043827" cy="575072"/>
          </a:xfrm>
          <a:prstGeom prst="roundRect">
            <a:avLst>
              <a:gd name="adj" fmla="val 50000"/>
            </a:avLst>
          </a:prstGeom>
          <a:solidFill>
            <a:srgbClr val="B7A073">
              <a:alpha val="8000"/>
            </a:srgbClr>
          </a:solidFill>
          <a:ln w="11430">
            <a:solidFill>
              <a:srgbClr val="B7A073">
                <a:alpha val="40000"/>
              </a:srgbClr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2983944" y="7944147"/>
            <a:ext cx="1639967" cy="3807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288" kern="0" dirty="0">
                <a:solidFill>
                  <a:srgbClr val="B7A07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SCANNTECH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4920972" y="7827942"/>
            <a:ext cx="1001375" cy="575072"/>
          </a:xfrm>
          <a:prstGeom prst="roundRect">
            <a:avLst>
              <a:gd name="adj" fmla="val 50000"/>
            </a:avLst>
          </a:prstGeom>
          <a:solidFill>
            <a:srgbClr val="B7A073">
              <a:alpha val="8000"/>
            </a:srgbClr>
          </a:solidFill>
          <a:ln w="11430">
            <a:solidFill>
              <a:srgbClr val="B7A073">
                <a:alpha val="40000"/>
              </a:srgbClr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161002" y="7944147"/>
            <a:ext cx="597515" cy="3807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288" kern="0" dirty="0">
                <a:solidFill>
                  <a:srgbClr val="B7A07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GFK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8" name="Text 13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Share e benchmark</a:t>
            </a:r>
            <a:endParaRPr lang="en-US" sz="3600" dirty="0"/>
          </a:p>
        </p:txBody>
      </p:sp>
      <p:sp>
        <p:nvSpPr>
          <p:cNvPr id="20" name="Text 15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Sua participação por categoria frente ao mercado e à região.</a:t>
            </a:r>
            <a:endParaRPr lang="en-US" sz="2250" dirty="0"/>
          </a:p>
        </p:txBody>
      </p:sp>
      <p:sp>
        <p:nvSpPr>
          <p:cNvPr id="21" name="Shape 16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2" name="Text 17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23" name="Text 18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Tendência de consumo</a:t>
            </a:r>
            <a:endParaRPr lang="en-US" sz="3600" dirty="0"/>
          </a:p>
        </p:txBody>
      </p:sp>
      <p:sp>
        <p:nvSpPr>
          <p:cNvPr id="24" name="Text 19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Movimentos de categoria que antecipam oportunidade e risco.</a:t>
            </a:r>
            <a:endParaRPr lang="en-US" sz="2250" dirty="0"/>
          </a:p>
        </p:txBody>
      </p:sp>
      <p:sp>
        <p:nvSpPr>
          <p:cNvPr id="25" name="Shape 20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6" name="Text 21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Text 22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Visão gerencial</a:t>
            </a:r>
            <a:endParaRPr lang="en-US" sz="3600" dirty="0"/>
          </a:p>
        </p:txBody>
      </p:sp>
      <p:sp>
        <p:nvSpPr>
          <p:cNvPr id="28" name="Text 23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Os relatórios que você já possui viram base para negociar e corrigir rota.</a:t>
            </a:r>
            <a:endParaRPr lang="en-US" sz="2250" dirty="0"/>
          </a:p>
        </p:txBody>
      </p:sp>
      <p:sp>
        <p:nvSpPr>
          <p:cNvPr id="29" name="Text 24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400" y="746700"/>
            <a:ext cx="2867437" cy="403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281"/>
              </a:lnSpc>
              <a:buNone/>
            </a:pPr>
            <a:r>
              <a:rPr lang="en-US" sz="2175" spc="522" kern="0" dirty="0">
                <a:solidFill>
                  <a:srgbClr val="9AAA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 · SERVIÇO</a:t>
            </a:r>
            <a:endParaRPr lang="en-US" sz="2175" dirty="0"/>
          </a:p>
        </p:txBody>
      </p:sp>
      <p:sp>
        <p:nvSpPr>
          <p:cNvPr id="4" name="Shape 1"/>
          <p:cNvSpPr/>
          <p:nvPr/>
        </p:nvSpPr>
        <p:spPr>
          <a:xfrm>
            <a:off x="3869769" y="926187"/>
            <a:ext cx="609540" cy="9525"/>
          </a:xfrm>
          <a:prstGeom prst="rect">
            <a:avLst/>
          </a:prstGeom>
          <a:solidFill>
            <a:srgbClr val="C8922A">
              <a:alpha val="60000"/>
            </a:srgbClr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4400" y="2590324"/>
            <a:ext cx="8330398" cy="13189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67919"/>
              </a:lnSpc>
              <a:buNone/>
            </a:pPr>
            <a:r>
              <a:rPr lang="en-US" sz="12300" i="1" spc="-492" kern="0" dirty="0">
                <a:solidFill>
                  <a:srgbClr val="C8922A">
                    <a:alpha val="88000"/>
                  </a:srgbClr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09</a:t>
            </a:r>
            <a:endParaRPr lang="en-US" sz="12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550" y="3966567"/>
            <a:ext cx="800100" cy="8001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14400" y="4995267"/>
            <a:ext cx="8330398" cy="825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15"/>
              </a:lnSpc>
              <a:buNone/>
            </a:pPr>
            <a:r>
              <a:rPr lang="en-US" sz="5850" spc="-70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Pesquisa de </a:t>
            </a:r>
            <a:pPr algn="l" indent="0" marL="0">
              <a:lnSpc>
                <a:spcPct val="87215"/>
              </a:lnSpc>
              <a:buNone/>
            </a:pPr>
            <a:r>
              <a:rPr lang="en-US" sz="5850" i="1" spc="-70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mercado</a:t>
            </a:r>
            <a:endParaRPr lang="en-US" sz="5850" dirty="0"/>
          </a:p>
        </p:txBody>
      </p:sp>
      <p:sp>
        <p:nvSpPr>
          <p:cNvPr id="9" name="Shape 4"/>
          <p:cNvSpPr/>
          <p:nvPr/>
        </p:nvSpPr>
        <p:spPr>
          <a:xfrm>
            <a:off x="914400" y="5992177"/>
            <a:ext cx="60954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sp>
        <p:nvSpPr>
          <p:cNvPr id="10" name="Text 5"/>
          <p:cNvSpPr/>
          <p:nvPr/>
        </p:nvSpPr>
        <p:spPr>
          <a:xfrm>
            <a:off x="914400" y="6253996"/>
            <a:ext cx="7800282" cy="1494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97"/>
              </a:lnSpc>
              <a:buNone/>
            </a:pPr>
            <a:r>
              <a:rPr lang="en-US" sz="2550" dirty="0">
                <a:solidFill>
                  <a:srgbClr val="D4DDE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Estudos quantitativos e qualitativos para entender comportamento de compra, percepção de marca, tendências de consumo e onde o cliente vê valor.</a:t>
            </a:r>
            <a:endParaRPr lang="en-US" sz="2550" dirty="0"/>
          </a:p>
        </p:txBody>
      </p:sp>
      <p:sp>
        <p:nvSpPr>
          <p:cNvPr id="11" name="Shape 6"/>
          <p:cNvSpPr/>
          <p:nvPr/>
        </p:nvSpPr>
        <p:spPr>
          <a:xfrm>
            <a:off x="9401889" y="272641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2" name="Text 7"/>
          <p:cNvSpPr/>
          <p:nvPr/>
        </p:nvSpPr>
        <p:spPr>
          <a:xfrm>
            <a:off x="9363789" y="272641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10144660" y="268837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Quanti e quali</a:t>
            </a:r>
            <a:endParaRPr lang="en-US" sz="3600" dirty="0"/>
          </a:p>
        </p:txBody>
      </p:sp>
      <p:sp>
        <p:nvSpPr>
          <p:cNvPr id="14" name="Text 9"/>
          <p:cNvSpPr/>
          <p:nvPr/>
        </p:nvSpPr>
        <p:spPr>
          <a:xfrm>
            <a:off x="10144660" y="3230046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Estudos de campo para entender comportamento de compra e percepção de marca.</a:t>
            </a:r>
            <a:endParaRPr lang="en-US" sz="2250" dirty="0"/>
          </a:p>
        </p:txBody>
      </p:sp>
      <p:sp>
        <p:nvSpPr>
          <p:cNvPr id="15" name="Shape 10"/>
          <p:cNvSpPr/>
          <p:nvPr/>
        </p:nvSpPr>
        <p:spPr>
          <a:xfrm>
            <a:off x="9401889" y="4494847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16" name="Text 11"/>
          <p:cNvSpPr/>
          <p:nvPr/>
        </p:nvSpPr>
        <p:spPr>
          <a:xfrm>
            <a:off x="9363789" y="4494847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0144660" y="4456807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Tendências de consumo</a:t>
            </a:r>
            <a:endParaRPr lang="en-US" sz="3600" dirty="0"/>
          </a:p>
        </p:txBody>
      </p:sp>
      <p:sp>
        <p:nvSpPr>
          <p:cNvPr id="18" name="Text 13"/>
          <p:cNvSpPr/>
          <p:nvPr/>
        </p:nvSpPr>
        <p:spPr>
          <a:xfrm>
            <a:off x="10144660" y="4998482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Movimentos de consumo que antecipam oportunidade e risco na categoria.</a:t>
            </a:r>
            <a:endParaRPr lang="en-US" sz="2250" dirty="0"/>
          </a:p>
        </p:txBody>
      </p:sp>
      <p:sp>
        <p:nvSpPr>
          <p:cNvPr id="19" name="Shape 14"/>
          <p:cNvSpPr/>
          <p:nvPr/>
        </p:nvSpPr>
        <p:spPr>
          <a:xfrm>
            <a:off x="9401889" y="6263282"/>
            <a:ext cx="495240" cy="495240"/>
          </a:xfrm>
          <a:prstGeom prst="ellipse">
            <a:avLst/>
          </a:prstGeom>
          <a:solidFill>
            <a:srgbClr val="C8922A">
              <a:alpha val="14000"/>
            </a:srgbClr>
          </a:solidFill>
          <a:ln/>
        </p:spPr>
      </p:sp>
      <p:sp>
        <p:nvSpPr>
          <p:cNvPr id="20" name="Text 15"/>
          <p:cNvSpPr/>
          <p:nvPr/>
        </p:nvSpPr>
        <p:spPr>
          <a:xfrm>
            <a:off x="9363789" y="6263282"/>
            <a:ext cx="571440" cy="533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11111"/>
              </a:lnSpc>
              <a:buNone/>
            </a:pPr>
            <a:r>
              <a:rPr lang="en-US" sz="1800" spc="108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10144660" y="6225242"/>
            <a:ext cx="7951636" cy="522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333"/>
              </a:lnSpc>
              <a:buNone/>
            </a:pPr>
            <a:r>
              <a:rPr lang="en-US" sz="360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Onde o cliente vê valor</a:t>
            </a:r>
            <a:endParaRPr lang="en-US" sz="3600" dirty="0"/>
          </a:p>
        </p:txBody>
      </p:sp>
      <p:sp>
        <p:nvSpPr>
          <p:cNvPr id="22" name="Text 17"/>
          <p:cNvSpPr/>
          <p:nvPr/>
        </p:nvSpPr>
        <p:spPr>
          <a:xfrm>
            <a:off x="10144660" y="6766917"/>
            <a:ext cx="7445623" cy="883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7037"/>
              </a:lnSpc>
              <a:buNone/>
            </a:pPr>
            <a:r>
              <a:rPr lang="en-US" sz="2250" dirty="0">
                <a:solidFill>
                  <a:srgbClr val="9AAAB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pesquisa termina em direção de sortimento, comunicação e posicionamento.</a:t>
            </a:r>
            <a:endParaRPr lang="en-US" sz="2250" dirty="0"/>
          </a:p>
        </p:txBody>
      </p:sp>
      <p:sp>
        <p:nvSpPr>
          <p:cNvPr id="23" name="Text 18"/>
          <p:cNvSpPr/>
          <p:nvPr/>
        </p:nvSpPr>
        <p:spPr>
          <a:xfrm>
            <a:off x="914400" y="9563159"/>
            <a:ext cx="2942082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111"/>
              </a:lnSpc>
              <a:buNone/>
            </a:pPr>
            <a:r>
              <a:rPr lang="en-US" sz="1800" spc="324" kern="0" dirty="0">
                <a:solidFill>
                  <a:srgbClr val="5C6B7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 CONSULTORIA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49987" y="418981"/>
            <a:ext cx="819031" cy="8190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99" y="2360652"/>
            <a:ext cx="2286000" cy="136749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041515" y="4299644"/>
            <a:ext cx="8204791" cy="2217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90794"/>
              </a:lnSpc>
              <a:buNone/>
            </a:pPr>
            <a:r>
              <a:rPr lang="en-US" sz="7800" i="1" spc="-156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 próximo passo é olhar os seus </a:t>
            </a:r>
            <a:pPr algn="ctr" indent="0" marL="0">
              <a:lnSpc>
                <a:spcPct val="90794"/>
              </a:lnSpc>
              <a:buNone/>
            </a:pPr>
            <a:r>
              <a:rPr lang="en-US" sz="7800" i="1" spc="-156" kern="0" dirty="0">
                <a:solidFill>
                  <a:srgbClr val="C8922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dados</a:t>
            </a:r>
            <a:pPr algn="ctr" indent="0" marL="0">
              <a:lnSpc>
                <a:spcPct val="90794"/>
              </a:lnSpc>
              <a:buNone/>
            </a:pPr>
            <a:r>
              <a:rPr lang="en-US" sz="7800" i="1" spc="-156" kern="0" dirty="0">
                <a:solidFill>
                  <a:srgbClr val="F0EDE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.</a:t>
            </a:r>
            <a:endParaRPr lang="en-US" sz="7800" dirty="0"/>
          </a:p>
        </p:txBody>
      </p:sp>
      <p:sp>
        <p:nvSpPr>
          <p:cNvPr id="6" name="Shape 1"/>
          <p:cNvSpPr/>
          <p:nvPr/>
        </p:nvSpPr>
        <p:spPr>
          <a:xfrm>
            <a:off x="8686799" y="6897826"/>
            <a:ext cx="914400" cy="14287"/>
          </a:xfrm>
          <a:prstGeom prst="rect">
            <a:avLst/>
          </a:prstGeom>
          <a:solidFill>
            <a:srgbClr val="C8922A">
              <a:alpha val="70000"/>
            </a:srgbClr>
          </a:solidFill>
          <a:ln/>
        </p:spPr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93144" y="7581126"/>
            <a:ext cx="247531" cy="247531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2533575" y="7483614"/>
            <a:ext cx="3507670" cy="48083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ctr" indent="0" marL="0">
              <a:lnSpc>
                <a:spcPct val="117424"/>
              </a:lnSpc>
              <a:buNone/>
            </a:pPr>
            <a:r>
              <a:rPr lang="en-US" sz="2325" spc="279" kern="0" dirty="0">
                <a:solidFill>
                  <a:srgbClr val="B7A07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(41) 99624-2909</a:t>
            </a:r>
            <a:endParaRPr lang="en-US" sz="2325" dirty="0"/>
          </a:p>
        </p:txBody>
      </p:sp>
      <p:sp>
        <p:nvSpPr>
          <p:cNvPr id="9" name="Shape 3"/>
          <p:cNvSpPr/>
          <p:nvPr/>
        </p:nvSpPr>
        <p:spPr>
          <a:xfrm>
            <a:off x="6339006" y="7543085"/>
            <a:ext cx="9525" cy="323790"/>
          </a:xfrm>
          <a:prstGeom prst="rect">
            <a:avLst/>
          </a:prstGeom>
          <a:solidFill>
            <a:srgbClr val="B7A073">
              <a:alpha val="45000"/>
            </a:srgbClr>
          </a:solidFill>
          <a:ln/>
        </p:spPr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5672" y="7581126"/>
            <a:ext cx="247531" cy="247531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035477" y="7483614"/>
            <a:ext cx="3741449" cy="48083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ctr" indent="0" marL="0">
              <a:lnSpc>
                <a:spcPct val="117424"/>
              </a:lnSpc>
              <a:buNone/>
            </a:pPr>
            <a:r>
              <a:rPr lang="en-US" sz="2325" spc="279" kern="0" dirty="0">
                <a:solidFill>
                  <a:srgbClr val="B7A07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@vcz.consultoria</a:t>
            </a:r>
            <a:endParaRPr lang="en-US" sz="2325" dirty="0"/>
          </a:p>
        </p:txBody>
      </p:sp>
      <p:sp>
        <p:nvSpPr>
          <p:cNvPr id="12" name="Shape 5"/>
          <p:cNvSpPr/>
          <p:nvPr/>
        </p:nvSpPr>
        <p:spPr>
          <a:xfrm>
            <a:off x="11064061" y="7543085"/>
            <a:ext cx="9525" cy="323790"/>
          </a:xfrm>
          <a:prstGeom prst="rect">
            <a:avLst/>
          </a:prstGeom>
          <a:solidFill>
            <a:srgbClr val="B7A073">
              <a:alpha val="45000"/>
            </a:srgbClr>
          </a:solidFill>
          <a:ln/>
        </p:spPr>
      </p:sp>
      <p:sp>
        <p:nvSpPr>
          <p:cNvPr id="13" name="Text 6"/>
          <p:cNvSpPr/>
          <p:nvPr/>
        </p:nvSpPr>
        <p:spPr>
          <a:xfrm>
            <a:off x="11307520" y="7483614"/>
            <a:ext cx="4910542" cy="48083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ctr" indent="0" marL="0">
              <a:lnSpc>
                <a:spcPct val="117424"/>
              </a:lnSpc>
              <a:buNone/>
            </a:pPr>
            <a:r>
              <a:rPr lang="en-US" sz="2325" spc="279" kern="0" dirty="0">
                <a:solidFill>
                  <a:srgbClr val="C8922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vczconsultoria.com.br</a:t>
            </a:r>
            <a:endParaRPr lang="en-US" sz="23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2026-08-21T01:44:07Z</dcterms:created>
  <dcterms:modified xsi:type="dcterms:W3CDTF">2026-08-21T01:44:07Z</dcterms:modified>
</cp:coreProperties>
</file>